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nva Sans 1" charset="1" panose="020B0503030501040103"/>
      <p:regular r:id="rId14"/>
    </p:embeddedFont>
    <p:embeddedFont>
      <p:font typeface="Canva Sans 1 Bold" charset="1" panose="020B0803030501040103"/>
      <p:regular r:id="rId15"/>
    </p:embeddedFont>
    <p:embeddedFont>
      <p:font typeface="Canva Sans 1 Italics" charset="1" panose="020B0503030501040103"/>
      <p:regular r:id="rId16"/>
    </p:embeddedFont>
    <p:embeddedFont>
      <p:font typeface="Canva Sans 1 Bold Italics" charset="1" panose="020B0803030501040103"/>
      <p:regular r:id="rId17"/>
    </p:embeddedFont>
    <p:embeddedFont>
      <p:font typeface="Canva Sans 2" charset="1" panose="020B0503030501040103"/>
      <p:regular r:id="rId18"/>
    </p:embeddedFont>
    <p:embeddedFont>
      <p:font typeface="Canva Sans 2 Bold" charset="1" panose="020B0803030501040103"/>
      <p:regular r:id="rId19"/>
    </p:embeddedFont>
    <p:embeddedFont>
      <p:font typeface="Canva Sans 2 Italics" charset="1" panose="020B0503030501040103"/>
      <p:regular r:id="rId20"/>
    </p:embeddedFont>
    <p:embeddedFont>
      <p:font typeface="Canva Sans 2 Bold Italics" charset="1" panose="020B0803030501040103"/>
      <p:regular r:id="rId21"/>
    </p:embeddedFont>
    <p:embeddedFont>
      <p:font typeface="Canva Sans 2 Medium" charset="1" panose="020B0603030501040103"/>
      <p:regular r:id="rId22"/>
    </p:embeddedFont>
    <p:embeddedFont>
      <p:font typeface="Canva Sans 2 Medium Italics" charset="1" panose="020B0603030501040103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Poppins Italics" charset="1" panose="00000500000000000000"/>
      <p:regular r:id="rId26"/>
    </p:embeddedFont>
    <p:embeddedFont>
      <p:font typeface="Poppins Bold Italics" charset="1" panose="00000800000000000000"/>
      <p:regular r:id="rId27"/>
    </p:embeddedFont>
    <p:embeddedFont>
      <p:font typeface="Poppins Thin" charset="1" panose="00000300000000000000"/>
      <p:regular r:id="rId28"/>
    </p:embeddedFont>
    <p:embeddedFont>
      <p:font typeface="Poppins Thin Italics" charset="1" panose="00000300000000000000"/>
      <p:regular r:id="rId29"/>
    </p:embeddedFont>
    <p:embeddedFont>
      <p:font typeface="Poppins Extra-Light" charset="1" panose="00000300000000000000"/>
      <p:regular r:id="rId30"/>
    </p:embeddedFont>
    <p:embeddedFont>
      <p:font typeface="Poppins Extra-Light Italics" charset="1" panose="00000300000000000000"/>
      <p:regular r:id="rId31"/>
    </p:embeddedFont>
    <p:embeddedFont>
      <p:font typeface="Poppins Light" charset="1" panose="00000400000000000000"/>
      <p:regular r:id="rId32"/>
    </p:embeddedFont>
    <p:embeddedFont>
      <p:font typeface="Poppins Light Italics" charset="1" panose="00000400000000000000"/>
      <p:regular r:id="rId33"/>
    </p:embeddedFont>
    <p:embeddedFont>
      <p:font typeface="Poppins Medium" charset="1" panose="00000600000000000000"/>
      <p:regular r:id="rId34"/>
    </p:embeddedFont>
    <p:embeddedFont>
      <p:font typeface="Poppins Medium Italics" charset="1" panose="00000600000000000000"/>
      <p:regular r:id="rId35"/>
    </p:embeddedFont>
    <p:embeddedFont>
      <p:font typeface="Poppins Semi-Bold" charset="1" panose="00000700000000000000"/>
      <p:regular r:id="rId36"/>
    </p:embeddedFont>
    <p:embeddedFont>
      <p:font typeface="Poppins Semi-Bold Italics" charset="1" panose="00000700000000000000"/>
      <p:regular r:id="rId37"/>
    </p:embeddedFont>
    <p:embeddedFont>
      <p:font typeface="Poppins Ultra-Bold" charset="1" panose="00000900000000000000"/>
      <p:regular r:id="rId38"/>
    </p:embeddedFont>
    <p:embeddedFont>
      <p:font typeface="Poppins Ultra-Bold Italics" charset="1" panose="00000900000000000000"/>
      <p:regular r:id="rId39"/>
    </p:embeddedFont>
    <p:embeddedFont>
      <p:font typeface="Poppins Heavy" charset="1" panose="00000A00000000000000"/>
      <p:regular r:id="rId40"/>
    </p:embeddedFont>
    <p:embeddedFont>
      <p:font typeface="Poppins Heavy Italics" charset="1" panose="00000A00000000000000"/>
      <p:regular r:id="rId41"/>
    </p:embeddedFont>
    <p:embeddedFont>
      <p:font typeface="Alice" charset="1" panose="00000500000000000000"/>
      <p:regular r:id="rId42"/>
    </p:embeddedFont>
    <p:embeddedFont>
      <p:font typeface="Alice Bold" charset="1" panose="00000500000000000000"/>
      <p:regular r:id="rId43"/>
    </p:embeddedFont>
    <p:embeddedFont>
      <p:font typeface="Alice Italics" charset="1" panose="00000500000000000000"/>
      <p:regular r:id="rId44"/>
    </p:embeddedFont>
    <p:embeddedFont>
      <p:font typeface="Alice Bold Italics" charset="1" panose="000005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https://github.com/parthgarg123/flipkart_personalized_prod_recommendation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504" y="1658906"/>
            <a:ext cx="6817181" cy="6817181"/>
            <a:chOff x="0" y="0"/>
            <a:chExt cx="837653" cy="837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69" y="0"/>
              <a:ext cx="833915" cy="837653"/>
            </a:xfrm>
            <a:custGeom>
              <a:avLst/>
              <a:gdLst/>
              <a:ahLst/>
              <a:cxnLst/>
              <a:rect r="r" b="b" t="t" l="l"/>
              <a:pathLst>
                <a:path h="837653" w="833915">
                  <a:moveTo>
                    <a:pt x="416957" y="0"/>
                  </a:moveTo>
                  <a:cubicBezTo>
                    <a:pt x="647538" y="1031"/>
                    <a:pt x="833915" y="188244"/>
                    <a:pt x="833915" y="418826"/>
                  </a:cubicBezTo>
                  <a:cubicBezTo>
                    <a:pt x="833915" y="649409"/>
                    <a:pt x="647538" y="836621"/>
                    <a:pt x="416957" y="837653"/>
                  </a:cubicBezTo>
                  <a:cubicBezTo>
                    <a:pt x="186377" y="836621"/>
                    <a:pt x="0" y="649409"/>
                    <a:pt x="0" y="418826"/>
                  </a:cubicBezTo>
                  <a:cubicBezTo>
                    <a:pt x="0" y="188244"/>
                    <a:pt x="186377" y="1031"/>
                    <a:pt x="416957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7279" y="2055878"/>
            <a:ext cx="6220398" cy="6220398"/>
          </a:xfrm>
          <a:custGeom>
            <a:avLst/>
            <a:gdLst/>
            <a:ahLst/>
            <a:cxnLst/>
            <a:rect r="r" b="b" t="t" l="l"/>
            <a:pathLst>
              <a:path h="6220398" w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087" y="2138378"/>
            <a:ext cx="6055396" cy="6055396"/>
          </a:xfrm>
          <a:custGeom>
            <a:avLst/>
            <a:gdLst/>
            <a:ahLst/>
            <a:cxnLst/>
            <a:rect r="r" b="b" t="t" l="l"/>
            <a:pathLst>
              <a:path h="6055396" w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19823" y="2399664"/>
            <a:ext cx="5805876" cy="5532824"/>
            <a:chOff x="0" y="0"/>
            <a:chExt cx="85291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1870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823139" y="2591748"/>
            <a:ext cx="5148678" cy="514865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4383095" y="750863"/>
            <a:ext cx="4392637" cy="8785274"/>
          </a:xfrm>
          <a:custGeom>
            <a:avLst/>
            <a:gdLst/>
            <a:ahLst/>
            <a:cxnLst/>
            <a:rect r="r" b="b" t="t" l="l"/>
            <a:pathLst>
              <a:path h="8785274" w="4392637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-1802175" y="4393923"/>
            <a:ext cx="5103504" cy="1499154"/>
          </a:xfrm>
          <a:custGeom>
            <a:avLst/>
            <a:gdLst/>
            <a:ahLst/>
            <a:cxnLst/>
            <a:rect r="r" b="b" t="t" l="l"/>
            <a:pathLst>
              <a:path h="1499154" w="510350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03801" y="2353149"/>
            <a:ext cx="432044" cy="43204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6065" y="7456654"/>
            <a:ext cx="432044" cy="43204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3827" y="9089590"/>
            <a:ext cx="2831992" cy="283199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823139" y="435103"/>
            <a:ext cx="1187194" cy="118719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17484" y="8711283"/>
            <a:ext cx="1050577" cy="105057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042772" y="-897152"/>
            <a:ext cx="1794303" cy="179430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0148493" y="5716151"/>
            <a:ext cx="9897851" cy="1115758"/>
          </a:xfrm>
          <a:custGeom>
            <a:avLst/>
            <a:gdLst/>
            <a:ahLst/>
            <a:cxnLst/>
            <a:rect r="r" b="b" t="t" l="l"/>
            <a:pathLst>
              <a:path h="1115758" w="9897851">
                <a:moveTo>
                  <a:pt x="0" y="0"/>
                </a:moveTo>
                <a:lnTo>
                  <a:pt x="9897851" y="0"/>
                </a:lnTo>
                <a:lnTo>
                  <a:pt x="9897851" y="1115757"/>
                </a:lnTo>
                <a:lnTo>
                  <a:pt x="0" y="11157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144000" y="2664028"/>
            <a:ext cx="8046659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Flipkart GRiD 5.0 - Software Development Track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20327" y="5957885"/>
            <a:ext cx="5970332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 Medium"/>
              </a:rPr>
              <a:t>Customer-Centered E-commerce Product Recommendations</a:t>
            </a:r>
          </a:p>
          <a:p>
            <a:pPr algn="r">
              <a:lnSpc>
                <a:spcPts val="2999"/>
              </a:lnSpc>
            </a:pP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1028257" y="6831908"/>
            <a:ext cx="9897851" cy="1115758"/>
          </a:xfrm>
          <a:custGeom>
            <a:avLst/>
            <a:gdLst/>
            <a:ahLst/>
            <a:cxnLst/>
            <a:rect r="r" b="b" t="t" l="l"/>
            <a:pathLst>
              <a:path h="1115758" w="9897851">
                <a:moveTo>
                  <a:pt x="0" y="0"/>
                </a:moveTo>
                <a:lnTo>
                  <a:pt x="9897850" y="0"/>
                </a:lnTo>
                <a:lnTo>
                  <a:pt x="9897850" y="1115758"/>
                </a:lnTo>
                <a:lnTo>
                  <a:pt x="0" y="11157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1661807" y="6814191"/>
            <a:ext cx="5970332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SRM Institute of Science and Technology, Kattankulathur,,Chennai</a:t>
            </a:r>
          </a:p>
          <a:p>
            <a:pPr algn="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</a:rPr>
              <a:t>Batch :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1503" y="3482993"/>
            <a:ext cx="3193615" cy="3185631"/>
          </a:xfrm>
          <a:custGeom>
            <a:avLst/>
            <a:gdLst/>
            <a:ahLst/>
            <a:cxnLst/>
            <a:rect r="r" b="b" t="t" l="l"/>
            <a:pathLst>
              <a:path h="3185631" w="3193615">
                <a:moveTo>
                  <a:pt x="0" y="0"/>
                </a:moveTo>
                <a:lnTo>
                  <a:pt x="3193615" y="0"/>
                </a:lnTo>
                <a:lnTo>
                  <a:pt x="3193615" y="3185631"/>
                </a:lnTo>
                <a:lnTo>
                  <a:pt x="0" y="3185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456699" y="3801758"/>
            <a:ext cx="2520564" cy="2520554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4310" t="0" r="-1431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452815" y="3482993"/>
            <a:ext cx="3193615" cy="3185631"/>
          </a:xfrm>
          <a:custGeom>
            <a:avLst/>
            <a:gdLst/>
            <a:ahLst/>
            <a:cxnLst/>
            <a:rect r="r" b="b" t="t" l="l"/>
            <a:pathLst>
              <a:path h="3185631" w="3193615">
                <a:moveTo>
                  <a:pt x="0" y="0"/>
                </a:moveTo>
                <a:lnTo>
                  <a:pt x="3193615" y="0"/>
                </a:lnTo>
                <a:lnTo>
                  <a:pt x="3193615" y="3185631"/>
                </a:lnTo>
                <a:lnTo>
                  <a:pt x="0" y="3185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780670" y="3801758"/>
            <a:ext cx="2520564" cy="252055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410" t="0" r="-641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650146" y="3482993"/>
            <a:ext cx="3241472" cy="3233368"/>
          </a:xfrm>
          <a:custGeom>
            <a:avLst/>
            <a:gdLst/>
            <a:ahLst/>
            <a:cxnLst/>
            <a:rect r="r" b="b" t="t" l="l"/>
            <a:pathLst>
              <a:path h="3233368" w="3241472">
                <a:moveTo>
                  <a:pt x="0" y="0"/>
                </a:moveTo>
                <a:lnTo>
                  <a:pt x="3241472" y="0"/>
                </a:lnTo>
                <a:lnTo>
                  <a:pt x="3241472" y="3233368"/>
                </a:lnTo>
                <a:lnTo>
                  <a:pt x="0" y="323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025858" y="3801758"/>
            <a:ext cx="2520564" cy="252055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631" r="0" b="-63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154514" y="493589"/>
            <a:ext cx="1197897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2"/>
              </a:lnSpc>
            </a:pPr>
            <a:r>
              <a:rPr lang="en-US" sz="6985">
                <a:solidFill>
                  <a:srgbClr val="D6801C"/>
                </a:solidFill>
                <a:latin typeface="Anonymous Pro Bold"/>
              </a:rPr>
              <a:t>J926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1797" y="1630210"/>
            <a:ext cx="1550272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92828"/>
                </a:solidFill>
                <a:latin typeface="Poppins Medium"/>
              </a:rPr>
              <a:t>Tailored e-commerce product suggestions prioritize customer preferences, enhancing their shopping experience and satisfaction with personalized recommendations.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4084" y="6826833"/>
            <a:ext cx="3371034" cy="42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E85D0F"/>
                </a:solidFill>
                <a:latin typeface="Poppins Semi-Bold"/>
              </a:rPr>
              <a:t>Ishit Arhatia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57643" y="6826833"/>
            <a:ext cx="3371034" cy="42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E85D0F"/>
                </a:solidFill>
                <a:latin typeface="Poppins Semi-Bold"/>
              </a:rPr>
              <a:t>Parth Agarwal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50146" y="6826833"/>
            <a:ext cx="3371034" cy="42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2412">
                <a:solidFill>
                  <a:srgbClr val="E85D0F"/>
                </a:solidFill>
                <a:latin typeface="Poppins Semi-Bold"/>
              </a:rPr>
              <a:t>Bryan Abraham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52838" y="7599472"/>
            <a:ext cx="3733526" cy="226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292828"/>
                </a:solidFill>
                <a:latin typeface="Alice"/>
              </a:rPr>
              <a:t>"Developing customer-centered e-commerce recommendations was a gratifying experience. Crafting personalized solutions to enhance shopping satisfaction felt rewarding, fostering deeper engagement and value."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62087" y="7599472"/>
            <a:ext cx="4563825" cy="193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292828"/>
                </a:solidFill>
                <a:latin typeface="Alice"/>
              </a:rPr>
              <a:t>"Working on customer-centered e-commerce product recommendations was an exciting journey. Crafting personalized solutions to elevate shopping experiences felt both challenging and fulfilling, driving innovation in the e-commerce space."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25858" y="7599472"/>
            <a:ext cx="4067143" cy="225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sz="1829">
                <a:solidFill>
                  <a:srgbClr val="292828"/>
                </a:solidFill>
                <a:latin typeface="Alice"/>
              </a:rPr>
              <a:t>"While working on customer-centered e-commerce product recommendations, I found it fulfilling to create tailored solutions that enhance the shopping journey, bringing satisfaction and innovation to the forefront."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59591" y="1580478"/>
            <a:ext cx="7119183" cy="71191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919" y="18919"/>
              <a:ext cx="774963" cy="774963"/>
            </a:xfrm>
            <a:custGeom>
              <a:avLst/>
              <a:gdLst/>
              <a:ahLst/>
              <a:cxnLst/>
              <a:rect r="r" b="b" t="t" l="l"/>
              <a:pathLst>
                <a:path h="774963" w="774963">
                  <a:moveTo>
                    <a:pt x="419777" y="13377"/>
                  </a:moveTo>
                  <a:lnTo>
                    <a:pt x="761585" y="355185"/>
                  </a:lnTo>
                  <a:cubicBezTo>
                    <a:pt x="770150" y="363750"/>
                    <a:pt x="774962" y="375368"/>
                    <a:pt x="774962" y="387481"/>
                  </a:cubicBezTo>
                  <a:cubicBezTo>
                    <a:pt x="774962" y="399594"/>
                    <a:pt x="770150" y="411212"/>
                    <a:pt x="761585" y="419777"/>
                  </a:cubicBezTo>
                  <a:lnTo>
                    <a:pt x="419777" y="761585"/>
                  </a:lnTo>
                  <a:cubicBezTo>
                    <a:pt x="411212" y="770150"/>
                    <a:pt x="399594" y="774962"/>
                    <a:pt x="387481" y="774962"/>
                  </a:cubicBezTo>
                  <a:cubicBezTo>
                    <a:pt x="375368" y="774962"/>
                    <a:pt x="363750" y="770150"/>
                    <a:pt x="355185" y="761585"/>
                  </a:cubicBezTo>
                  <a:lnTo>
                    <a:pt x="13377" y="419777"/>
                  </a:lnTo>
                  <a:cubicBezTo>
                    <a:pt x="4812" y="411212"/>
                    <a:pt x="0" y="399594"/>
                    <a:pt x="0" y="387481"/>
                  </a:cubicBezTo>
                  <a:cubicBezTo>
                    <a:pt x="0" y="375368"/>
                    <a:pt x="4812" y="363750"/>
                    <a:pt x="13377" y="355185"/>
                  </a:cubicBezTo>
                  <a:lnTo>
                    <a:pt x="355185" y="13377"/>
                  </a:lnTo>
                  <a:cubicBezTo>
                    <a:pt x="363750" y="4812"/>
                    <a:pt x="375368" y="0"/>
                    <a:pt x="387481" y="0"/>
                  </a:cubicBezTo>
                  <a:cubicBezTo>
                    <a:pt x="399594" y="0"/>
                    <a:pt x="411212" y="4812"/>
                    <a:pt x="419777" y="13377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42076" y="747014"/>
            <a:ext cx="2684152" cy="26841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531" y="15531"/>
              <a:ext cx="781737" cy="781737"/>
            </a:xfrm>
            <a:custGeom>
              <a:avLst/>
              <a:gdLst/>
              <a:ahLst/>
              <a:cxnLst/>
              <a:rect r="r" b="b" t="t" l="l"/>
              <a:pathLst>
                <a:path h="781737" w="781737">
                  <a:moveTo>
                    <a:pt x="417383" y="10983"/>
                  </a:moveTo>
                  <a:lnTo>
                    <a:pt x="770755" y="364355"/>
                  </a:lnTo>
                  <a:cubicBezTo>
                    <a:pt x="777787" y="371387"/>
                    <a:pt x="781738" y="380924"/>
                    <a:pt x="781738" y="390869"/>
                  </a:cubicBezTo>
                  <a:cubicBezTo>
                    <a:pt x="781738" y="400814"/>
                    <a:pt x="777787" y="410351"/>
                    <a:pt x="770755" y="417383"/>
                  </a:cubicBezTo>
                  <a:lnTo>
                    <a:pt x="417383" y="770755"/>
                  </a:lnTo>
                  <a:cubicBezTo>
                    <a:pt x="410351" y="777787"/>
                    <a:pt x="400814" y="781738"/>
                    <a:pt x="390869" y="781738"/>
                  </a:cubicBezTo>
                  <a:cubicBezTo>
                    <a:pt x="380924" y="781738"/>
                    <a:pt x="371387" y="777787"/>
                    <a:pt x="364355" y="770755"/>
                  </a:cubicBezTo>
                  <a:lnTo>
                    <a:pt x="10983" y="417383"/>
                  </a:lnTo>
                  <a:cubicBezTo>
                    <a:pt x="3951" y="410351"/>
                    <a:pt x="0" y="400814"/>
                    <a:pt x="0" y="390869"/>
                  </a:cubicBezTo>
                  <a:cubicBezTo>
                    <a:pt x="0" y="380924"/>
                    <a:pt x="3951" y="371387"/>
                    <a:pt x="10983" y="364355"/>
                  </a:cubicBezTo>
                  <a:lnTo>
                    <a:pt x="364355" y="10983"/>
                  </a:lnTo>
                  <a:cubicBezTo>
                    <a:pt x="371387" y="3951"/>
                    <a:pt x="380924" y="0"/>
                    <a:pt x="390869" y="0"/>
                  </a:cubicBezTo>
                  <a:cubicBezTo>
                    <a:pt x="400814" y="0"/>
                    <a:pt x="410351" y="3951"/>
                    <a:pt x="417383" y="10983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35684" y="6321154"/>
            <a:ext cx="1466412" cy="14664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1728" y="21728"/>
              <a:ext cx="769344" cy="769344"/>
            </a:xfrm>
            <a:custGeom>
              <a:avLst/>
              <a:gdLst/>
              <a:ahLst/>
              <a:cxnLst/>
              <a:rect r="r" b="b" t="t" l="l"/>
              <a:pathLst>
                <a:path h="769344" w="769344">
                  <a:moveTo>
                    <a:pt x="433203" y="26803"/>
                  </a:moveTo>
                  <a:lnTo>
                    <a:pt x="742541" y="336141"/>
                  </a:lnTo>
                  <a:cubicBezTo>
                    <a:pt x="769344" y="362944"/>
                    <a:pt x="769344" y="406400"/>
                    <a:pt x="742541" y="433203"/>
                  </a:cubicBezTo>
                  <a:lnTo>
                    <a:pt x="433203" y="742541"/>
                  </a:lnTo>
                  <a:cubicBezTo>
                    <a:pt x="406400" y="769344"/>
                    <a:pt x="362944" y="769344"/>
                    <a:pt x="336141" y="742541"/>
                  </a:cubicBezTo>
                  <a:lnTo>
                    <a:pt x="26803" y="433203"/>
                  </a:lnTo>
                  <a:cubicBezTo>
                    <a:pt x="0" y="406400"/>
                    <a:pt x="0" y="362944"/>
                    <a:pt x="26803" y="336141"/>
                  </a:cubicBezTo>
                  <a:lnTo>
                    <a:pt x="336141" y="26803"/>
                  </a:lnTo>
                  <a:cubicBezTo>
                    <a:pt x="362944" y="0"/>
                    <a:pt x="406400" y="0"/>
                    <a:pt x="433203" y="26803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45960" y="2594986"/>
            <a:ext cx="13583489" cy="1142614"/>
            <a:chOff x="0" y="0"/>
            <a:chExt cx="3049338" cy="2565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49338" cy="256504"/>
            </a:xfrm>
            <a:custGeom>
              <a:avLst/>
              <a:gdLst/>
              <a:ahLst/>
              <a:cxnLst/>
              <a:rect r="r" b="b" t="t" l="l"/>
              <a:pathLst>
                <a:path h="256504" w="3049338">
                  <a:moveTo>
                    <a:pt x="0" y="0"/>
                  </a:moveTo>
                  <a:lnTo>
                    <a:pt x="3049338" y="0"/>
                  </a:lnTo>
                  <a:lnTo>
                    <a:pt x="3049338" y="256504"/>
                  </a:lnTo>
                  <a:lnTo>
                    <a:pt x="0" y="256504"/>
                  </a:ln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639207" y="537464"/>
            <a:ext cx="11280075" cy="130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34"/>
              </a:lnSpc>
              <a:spcBef>
                <a:spcPct val="0"/>
              </a:spcBef>
            </a:pPr>
            <a:r>
              <a:rPr lang="en-US" sz="7238">
                <a:solidFill>
                  <a:srgbClr val="D6801C"/>
                </a:solidFill>
                <a:latin typeface="Poppins Ultra-Bold"/>
              </a:rPr>
              <a:t>Deliverables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639207" y="2059539"/>
            <a:ext cx="2213507" cy="22135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4395" y="14395"/>
              <a:ext cx="784011" cy="784011"/>
            </a:xfrm>
            <a:custGeom>
              <a:avLst/>
              <a:gdLst/>
              <a:ahLst/>
              <a:cxnLst/>
              <a:rect r="r" b="b" t="t" l="l"/>
              <a:pathLst>
                <a:path h="784011" w="784011">
                  <a:moveTo>
                    <a:pt x="424156" y="17756"/>
                  </a:moveTo>
                  <a:lnTo>
                    <a:pt x="766254" y="359854"/>
                  </a:lnTo>
                  <a:cubicBezTo>
                    <a:pt x="784010" y="377610"/>
                    <a:pt x="784010" y="406400"/>
                    <a:pt x="766254" y="424156"/>
                  </a:cubicBezTo>
                  <a:lnTo>
                    <a:pt x="424156" y="766254"/>
                  </a:lnTo>
                  <a:cubicBezTo>
                    <a:pt x="406400" y="784010"/>
                    <a:pt x="377610" y="784010"/>
                    <a:pt x="359854" y="766254"/>
                  </a:cubicBezTo>
                  <a:lnTo>
                    <a:pt x="17756" y="424156"/>
                  </a:lnTo>
                  <a:cubicBezTo>
                    <a:pt x="0" y="406400"/>
                    <a:pt x="0" y="377610"/>
                    <a:pt x="17756" y="359854"/>
                  </a:cubicBezTo>
                  <a:lnTo>
                    <a:pt x="359854" y="17756"/>
                  </a:lnTo>
                  <a:cubicBezTo>
                    <a:pt x="377610" y="0"/>
                    <a:pt x="406400" y="0"/>
                    <a:pt x="424156" y="17756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45960" y="6189110"/>
            <a:ext cx="13583489" cy="1142614"/>
            <a:chOff x="0" y="0"/>
            <a:chExt cx="3049338" cy="2565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49338" cy="256504"/>
            </a:xfrm>
            <a:custGeom>
              <a:avLst/>
              <a:gdLst/>
              <a:ahLst/>
              <a:cxnLst/>
              <a:rect r="r" b="b" t="t" l="l"/>
              <a:pathLst>
                <a:path h="256504" w="3049338">
                  <a:moveTo>
                    <a:pt x="0" y="0"/>
                  </a:moveTo>
                  <a:lnTo>
                    <a:pt x="3049338" y="0"/>
                  </a:lnTo>
                  <a:lnTo>
                    <a:pt x="3049338" y="256504"/>
                  </a:lnTo>
                  <a:lnTo>
                    <a:pt x="0" y="256504"/>
                  </a:ln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639207" y="5653663"/>
            <a:ext cx="2213507" cy="22135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4395" y="14395"/>
              <a:ext cx="784011" cy="784011"/>
            </a:xfrm>
            <a:custGeom>
              <a:avLst/>
              <a:gdLst/>
              <a:ahLst/>
              <a:cxnLst/>
              <a:rect r="r" b="b" t="t" l="l"/>
              <a:pathLst>
                <a:path h="784011" w="784011">
                  <a:moveTo>
                    <a:pt x="424156" y="17756"/>
                  </a:moveTo>
                  <a:lnTo>
                    <a:pt x="766254" y="359854"/>
                  </a:lnTo>
                  <a:cubicBezTo>
                    <a:pt x="784010" y="377610"/>
                    <a:pt x="784010" y="406400"/>
                    <a:pt x="766254" y="424156"/>
                  </a:cubicBezTo>
                  <a:lnTo>
                    <a:pt x="424156" y="766254"/>
                  </a:lnTo>
                  <a:cubicBezTo>
                    <a:pt x="406400" y="784010"/>
                    <a:pt x="377610" y="784010"/>
                    <a:pt x="359854" y="766254"/>
                  </a:cubicBezTo>
                  <a:lnTo>
                    <a:pt x="17756" y="424156"/>
                  </a:lnTo>
                  <a:cubicBezTo>
                    <a:pt x="0" y="406400"/>
                    <a:pt x="0" y="377610"/>
                    <a:pt x="17756" y="359854"/>
                  </a:cubicBezTo>
                  <a:lnTo>
                    <a:pt x="359854" y="17756"/>
                  </a:lnTo>
                  <a:cubicBezTo>
                    <a:pt x="377610" y="0"/>
                    <a:pt x="406400" y="0"/>
                    <a:pt x="424156" y="17756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238526" y="2502694"/>
            <a:ext cx="1014868" cy="1234906"/>
          </a:xfrm>
          <a:custGeom>
            <a:avLst/>
            <a:gdLst/>
            <a:ahLst/>
            <a:cxnLst/>
            <a:rect r="r" b="b" t="t" l="l"/>
            <a:pathLst>
              <a:path h="1234906" w="1014868">
                <a:moveTo>
                  <a:pt x="0" y="0"/>
                </a:moveTo>
                <a:lnTo>
                  <a:pt x="1014869" y="0"/>
                </a:lnTo>
                <a:lnTo>
                  <a:pt x="1014869" y="1234906"/>
                </a:lnTo>
                <a:lnTo>
                  <a:pt x="0" y="1234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352829" y="6259903"/>
            <a:ext cx="786262" cy="1001028"/>
          </a:xfrm>
          <a:custGeom>
            <a:avLst/>
            <a:gdLst/>
            <a:ahLst/>
            <a:cxnLst/>
            <a:rect r="r" b="b" t="t" l="l"/>
            <a:pathLst>
              <a:path h="1001028" w="786262">
                <a:moveTo>
                  <a:pt x="0" y="0"/>
                </a:moveTo>
                <a:lnTo>
                  <a:pt x="786262" y="0"/>
                </a:lnTo>
                <a:lnTo>
                  <a:pt x="786262" y="1001028"/>
                </a:lnTo>
                <a:lnTo>
                  <a:pt x="0" y="1001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045361" y="2603157"/>
            <a:ext cx="4436017" cy="97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37"/>
              </a:lnSpc>
              <a:spcBef>
                <a:spcPct val="0"/>
              </a:spcBef>
            </a:pPr>
            <a:r>
              <a:rPr lang="en-US" sz="5455">
                <a:solidFill>
                  <a:srgbClr val="FFFFFF"/>
                </a:solidFill>
                <a:latin typeface="Poppins Medium"/>
              </a:rPr>
              <a:t>Our Vision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45361" y="6197281"/>
            <a:ext cx="4436017" cy="97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37"/>
              </a:lnSpc>
              <a:spcBef>
                <a:spcPct val="0"/>
              </a:spcBef>
            </a:pPr>
            <a:r>
              <a:rPr lang="en-US" sz="5455">
                <a:solidFill>
                  <a:srgbClr val="FFFFFF"/>
                </a:solidFill>
                <a:latin typeface="Poppins Medium"/>
              </a:rPr>
              <a:t>Our Code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45361" y="4065775"/>
            <a:ext cx="10689546" cy="156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6"/>
              </a:lnSpc>
              <a:spcBef>
                <a:spcPct val="0"/>
              </a:spcBef>
            </a:pPr>
            <a:r>
              <a:rPr lang="en-US" sz="2218">
                <a:solidFill>
                  <a:srgbClr val="000000"/>
                </a:solidFill>
                <a:latin typeface="Alice"/>
              </a:rPr>
              <a:t>Our vision is to revolutionize e-commerce by placing customers at the heart of the experience. Through data-driven insights and advanced algorithms, we aim to offer personalized product recommendations that delight and enrich every shopper's journey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62107" y="7739941"/>
            <a:ext cx="1282589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000000"/>
                </a:solidFill>
                <a:latin typeface="Anonymous Pro"/>
                <a:hlinkClick r:id="rId6" tooltip="https://github.com/parthgarg123/flipkart_personalized_prod_recommendation"/>
              </a:rPr>
              <a:t>https://github.com/parthgarg123/flipkart_personalized_prod_recommendation/blob/main/Untitled3_(1).ipynbo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26651" y="1024978"/>
            <a:ext cx="1001782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D6801C"/>
                </a:solidFill>
                <a:latin typeface="Alice Bold"/>
              </a:rPr>
              <a:t>Deployments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156378" y="3096626"/>
            <a:ext cx="2138934" cy="21389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04938" y="3096626"/>
            <a:ext cx="2138934" cy="21389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61922" y="3096626"/>
            <a:ext cx="2138934" cy="21389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10625" y="3096626"/>
            <a:ext cx="2138934" cy="21389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944476" y="3096626"/>
            <a:ext cx="2138934" cy="21389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572215" y="3491953"/>
            <a:ext cx="1348279" cy="1348279"/>
          </a:xfrm>
          <a:custGeom>
            <a:avLst/>
            <a:gdLst/>
            <a:ahLst/>
            <a:cxnLst/>
            <a:rect r="r" b="b" t="t" l="l"/>
            <a:pathLst>
              <a:path h="1348279" w="1348279">
                <a:moveTo>
                  <a:pt x="0" y="0"/>
                </a:moveTo>
                <a:lnTo>
                  <a:pt x="1348279" y="0"/>
                </a:lnTo>
                <a:lnTo>
                  <a:pt x="1348279" y="1348280"/>
                </a:lnTo>
                <a:lnTo>
                  <a:pt x="0" y="134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39820" y="6813530"/>
            <a:ext cx="2819818" cy="272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292828"/>
                </a:solidFill>
                <a:latin typeface="Alice Bold"/>
              </a:rPr>
              <a:t>Suggesting complementary or upgraded products during the shopping process to increase the average order value.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48268" y="5394689"/>
            <a:ext cx="2350437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D6801C"/>
                </a:solidFill>
                <a:latin typeface="Alice Bold"/>
              </a:rPr>
              <a:t>Cross-Sell and Upsell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73964" y="6813530"/>
            <a:ext cx="2667881" cy="233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222">
                <a:solidFill>
                  <a:srgbClr val="292828"/>
                </a:solidFill>
                <a:latin typeface="Alice Bold"/>
              </a:rPr>
              <a:t>Providing recommendations aligned with seasons, holidays, or current fashion trends.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27355" y="5325055"/>
            <a:ext cx="235043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D6801C"/>
                </a:solidFill>
                <a:latin typeface="Alice Bold"/>
              </a:rPr>
              <a:t>Trend-Based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55871" y="6813530"/>
            <a:ext cx="2400882" cy="25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641845" y="5394689"/>
            <a:ext cx="2979087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D6801C"/>
                </a:solidFill>
                <a:latin typeface="Alice Bold"/>
              </a:rPr>
              <a:t>Social Proof Recommendations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81998" y="6813530"/>
            <a:ext cx="2667881" cy="233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222">
                <a:solidFill>
                  <a:srgbClr val="292828"/>
                </a:solidFill>
                <a:latin typeface="Alice Bold"/>
              </a:rPr>
              <a:t> Offering discounts or pricing adjustments based on customer behavior and purchase history..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10625" y="5363764"/>
            <a:ext cx="2350437" cy="92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0"/>
              </a:lnSpc>
              <a:spcBef>
                <a:spcPct val="0"/>
              </a:spcBef>
            </a:pPr>
            <a:r>
              <a:rPr lang="en-US" sz="2672">
                <a:solidFill>
                  <a:srgbClr val="D6801C"/>
                </a:solidFill>
                <a:latin typeface="Alice Bold"/>
              </a:rPr>
              <a:t>Dynamic Pricing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64205" y="6652042"/>
            <a:ext cx="2542439" cy="259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  <a:spcBef>
                <a:spcPct val="0"/>
              </a:spcBef>
            </a:pPr>
            <a:r>
              <a:rPr lang="en-US" sz="2117">
                <a:solidFill>
                  <a:srgbClr val="292828"/>
                </a:solidFill>
                <a:latin typeface="Alice Bold"/>
              </a:rPr>
              <a:t>Reminding customers to repurchase consumable or perishable products they've bought in the past.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44476" y="5394689"/>
            <a:ext cx="261021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D6801C"/>
                </a:solidFill>
                <a:latin typeface="Alice Bold"/>
              </a:rPr>
              <a:t>Replinishment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5515972" y="3491953"/>
            <a:ext cx="1348279" cy="1348279"/>
          </a:xfrm>
          <a:custGeom>
            <a:avLst/>
            <a:gdLst/>
            <a:ahLst/>
            <a:cxnLst/>
            <a:rect r="r" b="b" t="t" l="l"/>
            <a:pathLst>
              <a:path h="1348279" w="1348279">
                <a:moveTo>
                  <a:pt x="0" y="0"/>
                </a:moveTo>
                <a:lnTo>
                  <a:pt x="1348279" y="0"/>
                </a:lnTo>
                <a:lnTo>
                  <a:pt x="1348279" y="1348280"/>
                </a:lnTo>
                <a:lnTo>
                  <a:pt x="0" y="134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457249" y="3491953"/>
            <a:ext cx="1348279" cy="1348279"/>
          </a:xfrm>
          <a:custGeom>
            <a:avLst/>
            <a:gdLst/>
            <a:ahLst/>
            <a:cxnLst/>
            <a:rect r="r" b="b" t="t" l="l"/>
            <a:pathLst>
              <a:path h="1348279" w="1348279">
                <a:moveTo>
                  <a:pt x="0" y="0"/>
                </a:moveTo>
                <a:lnTo>
                  <a:pt x="1348279" y="0"/>
                </a:lnTo>
                <a:lnTo>
                  <a:pt x="1348279" y="1348280"/>
                </a:lnTo>
                <a:lnTo>
                  <a:pt x="0" y="134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398526" y="3491953"/>
            <a:ext cx="1348279" cy="1348279"/>
          </a:xfrm>
          <a:custGeom>
            <a:avLst/>
            <a:gdLst/>
            <a:ahLst/>
            <a:cxnLst/>
            <a:rect r="r" b="b" t="t" l="l"/>
            <a:pathLst>
              <a:path h="1348279" w="1348279">
                <a:moveTo>
                  <a:pt x="0" y="0"/>
                </a:moveTo>
                <a:lnTo>
                  <a:pt x="1348280" y="0"/>
                </a:lnTo>
                <a:lnTo>
                  <a:pt x="1348280" y="1348280"/>
                </a:lnTo>
                <a:lnTo>
                  <a:pt x="0" y="134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342283" y="3491953"/>
            <a:ext cx="1348279" cy="1348279"/>
          </a:xfrm>
          <a:custGeom>
            <a:avLst/>
            <a:gdLst/>
            <a:ahLst/>
            <a:cxnLst/>
            <a:rect r="r" b="b" t="t" l="l"/>
            <a:pathLst>
              <a:path h="1348279" w="1348279">
                <a:moveTo>
                  <a:pt x="0" y="0"/>
                </a:moveTo>
                <a:lnTo>
                  <a:pt x="1348280" y="0"/>
                </a:lnTo>
                <a:lnTo>
                  <a:pt x="1348280" y="1348280"/>
                </a:lnTo>
                <a:lnTo>
                  <a:pt x="0" y="134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955871" y="7021582"/>
            <a:ext cx="2811802" cy="162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Alice Bold"/>
              </a:rPr>
              <a:t>Displaying products that are popular or highly rated among a customer's peers.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4006" y="4663111"/>
            <a:ext cx="20209651" cy="6161211"/>
            <a:chOff x="0" y="0"/>
            <a:chExt cx="5322706" cy="1622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22707" cy="1622706"/>
            </a:xfrm>
            <a:custGeom>
              <a:avLst/>
              <a:gdLst/>
              <a:ahLst/>
              <a:cxnLst/>
              <a:rect r="r" b="b" t="t" l="l"/>
              <a:pathLst>
                <a:path h="1622706" w="5322707">
                  <a:moveTo>
                    <a:pt x="0" y="0"/>
                  </a:moveTo>
                  <a:lnTo>
                    <a:pt x="5322707" y="0"/>
                  </a:lnTo>
                  <a:lnTo>
                    <a:pt x="5322707" y="1622706"/>
                  </a:lnTo>
                  <a:lnTo>
                    <a:pt x="0" y="1622706"/>
                  </a:ln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6532" y="3574247"/>
            <a:ext cx="3496611" cy="3496611"/>
          </a:xfrm>
          <a:custGeom>
            <a:avLst/>
            <a:gdLst/>
            <a:ahLst/>
            <a:cxnLst/>
            <a:rect r="r" b="b" t="t" l="l"/>
            <a:pathLst>
              <a:path h="3496611" w="3496611">
                <a:moveTo>
                  <a:pt x="0" y="0"/>
                </a:moveTo>
                <a:lnTo>
                  <a:pt x="3496611" y="0"/>
                </a:lnTo>
                <a:lnTo>
                  <a:pt x="3496611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06127" y="3274400"/>
            <a:ext cx="2777421" cy="27774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395694" y="3574247"/>
            <a:ext cx="3496611" cy="3496611"/>
          </a:xfrm>
          <a:custGeom>
            <a:avLst/>
            <a:gdLst/>
            <a:ahLst/>
            <a:cxnLst/>
            <a:rect r="r" b="b" t="t" l="l"/>
            <a:pathLst>
              <a:path h="3496611" w="3496611">
                <a:moveTo>
                  <a:pt x="0" y="0"/>
                </a:moveTo>
                <a:lnTo>
                  <a:pt x="3496612" y="0"/>
                </a:lnTo>
                <a:lnTo>
                  <a:pt x="3496612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755289" y="3274400"/>
            <a:ext cx="2777421" cy="277742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030509" y="3574247"/>
            <a:ext cx="3496611" cy="3496611"/>
          </a:xfrm>
          <a:custGeom>
            <a:avLst/>
            <a:gdLst/>
            <a:ahLst/>
            <a:cxnLst/>
            <a:rect r="r" b="b" t="t" l="l"/>
            <a:pathLst>
              <a:path h="3496611" w="3496611">
                <a:moveTo>
                  <a:pt x="0" y="0"/>
                </a:moveTo>
                <a:lnTo>
                  <a:pt x="3496611" y="0"/>
                </a:lnTo>
                <a:lnTo>
                  <a:pt x="3496611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366923" y="3274400"/>
            <a:ext cx="2777421" cy="277742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542388" y="3933842"/>
            <a:ext cx="1458538" cy="1458538"/>
          </a:xfrm>
          <a:custGeom>
            <a:avLst/>
            <a:gdLst/>
            <a:ahLst/>
            <a:cxnLst/>
            <a:rect r="r" b="b" t="t" l="l"/>
            <a:pathLst>
              <a:path h="1458538" w="1458538">
                <a:moveTo>
                  <a:pt x="0" y="0"/>
                </a:moveTo>
                <a:lnTo>
                  <a:pt x="1458538" y="0"/>
                </a:lnTo>
                <a:lnTo>
                  <a:pt x="1458538" y="1458538"/>
                </a:lnTo>
                <a:lnTo>
                  <a:pt x="0" y="1458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72318" y="3933842"/>
            <a:ext cx="2097002" cy="1617313"/>
          </a:xfrm>
          <a:custGeom>
            <a:avLst/>
            <a:gdLst/>
            <a:ahLst/>
            <a:cxnLst/>
            <a:rect r="r" b="b" t="t" l="l"/>
            <a:pathLst>
              <a:path h="1617313" w="2097002">
                <a:moveTo>
                  <a:pt x="0" y="0"/>
                </a:moveTo>
                <a:lnTo>
                  <a:pt x="2097002" y="0"/>
                </a:lnTo>
                <a:lnTo>
                  <a:pt x="2097002" y="1617313"/>
                </a:lnTo>
                <a:lnTo>
                  <a:pt x="0" y="161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99796" y="4039788"/>
            <a:ext cx="2158038" cy="1405422"/>
          </a:xfrm>
          <a:custGeom>
            <a:avLst/>
            <a:gdLst/>
            <a:ahLst/>
            <a:cxnLst/>
            <a:rect r="r" b="b" t="t" l="l"/>
            <a:pathLst>
              <a:path h="1405422" w="2158038">
                <a:moveTo>
                  <a:pt x="0" y="0"/>
                </a:moveTo>
                <a:lnTo>
                  <a:pt x="2158037" y="0"/>
                </a:lnTo>
                <a:lnTo>
                  <a:pt x="2158037" y="1405422"/>
                </a:lnTo>
                <a:lnTo>
                  <a:pt x="0" y="14054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120475" y="1183900"/>
            <a:ext cx="120470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D6801C"/>
                </a:solidFill>
                <a:latin typeface="Alice Bold"/>
              </a:rPr>
              <a:t>APPROACHES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87126" y="6540661"/>
            <a:ext cx="3183378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lice Bold"/>
              </a:rPr>
              <a:t>Model based Collaborative filtering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192643" y="6540661"/>
            <a:ext cx="385635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lice Bold"/>
              </a:rPr>
              <a:t>Rank Based Product Recommendation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546532" y="6540661"/>
            <a:ext cx="357728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lice Bold"/>
              </a:rPr>
              <a:t>Similarity based Collaborative filtering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5259" y="878616"/>
            <a:ext cx="1225748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D6801C"/>
                </a:solidFill>
                <a:latin typeface="Alice Bold"/>
              </a:rPr>
              <a:t>Scope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59665" y="2721954"/>
            <a:ext cx="7504724" cy="6266444"/>
          </a:xfrm>
          <a:custGeom>
            <a:avLst/>
            <a:gdLst/>
            <a:ahLst/>
            <a:cxnLst/>
            <a:rect r="r" b="b" t="t" l="l"/>
            <a:pathLst>
              <a:path h="6266444" w="7504724">
                <a:moveTo>
                  <a:pt x="0" y="0"/>
                </a:moveTo>
                <a:lnTo>
                  <a:pt x="7504724" y="0"/>
                </a:lnTo>
                <a:lnTo>
                  <a:pt x="7504724" y="6266444"/>
                </a:lnTo>
                <a:lnTo>
                  <a:pt x="0" y="626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48687" y="5260610"/>
            <a:ext cx="1119874" cy="111987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48687" y="3823949"/>
            <a:ext cx="1119874" cy="11198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48687" y="2381710"/>
            <a:ext cx="1119874" cy="111987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48687" y="8138426"/>
            <a:ext cx="1119874" cy="11198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48687" y="6688245"/>
            <a:ext cx="1119874" cy="111987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808624" y="2582786"/>
            <a:ext cx="717722" cy="717722"/>
          </a:xfrm>
          <a:custGeom>
            <a:avLst/>
            <a:gdLst/>
            <a:ahLst/>
            <a:cxnLst/>
            <a:rect r="r" b="b" t="t" l="l"/>
            <a:pathLst>
              <a:path h="717722" w="717722">
                <a:moveTo>
                  <a:pt x="0" y="0"/>
                </a:moveTo>
                <a:lnTo>
                  <a:pt x="717722" y="0"/>
                </a:lnTo>
                <a:lnTo>
                  <a:pt x="717722" y="717722"/>
                </a:lnTo>
                <a:lnTo>
                  <a:pt x="0" y="717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77429" y="3993831"/>
            <a:ext cx="780112" cy="780112"/>
          </a:xfrm>
          <a:custGeom>
            <a:avLst/>
            <a:gdLst/>
            <a:ahLst/>
            <a:cxnLst/>
            <a:rect r="r" b="b" t="t" l="l"/>
            <a:pathLst>
              <a:path h="780112" w="780112">
                <a:moveTo>
                  <a:pt x="0" y="0"/>
                </a:moveTo>
                <a:lnTo>
                  <a:pt x="780112" y="0"/>
                </a:lnTo>
                <a:lnTo>
                  <a:pt x="780112" y="780111"/>
                </a:lnTo>
                <a:lnTo>
                  <a:pt x="0" y="780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765297" y="5421992"/>
            <a:ext cx="804377" cy="804377"/>
          </a:xfrm>
          <a:custGeom>
            <a:avLst/>
            <a:gdLst/>
            <a:ahLst/>
            <a:cxnLst/>
            <a:rect r="r" b="b" t="t" l="l"/>
            <a:pathLst>
              <a:path h="804377" w="804377">
                <a:moveTo>
                  <a:pt x="0" y="0"/>
                </a:moveTo>
                <a:lnTo>
                  <a:pt x="804376" y="0"/>
                </a:lnTo>
                <a:lnTo>
                  <a:pt x="804376" y="804377"/>
                </a:lnTo>
                <a:lnTo>
                  <a:pt x="0" y="804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782463" y="6884456"/>
            <a:ext cx="775078" cy="775078"/>
          </a:xfrm>
          <a:custGeom>
            <a:avLst/>
            <a:gdLst/>
            <a:ahLst/>
            <a:cxnLst/>
            <a:rect r="r" b="b" t="t" l="l"/>
            <a:pathLst>
              <a:path h="775078" w="775078">
                <a:moveTo>
                  <a:pt x="0" y="0"/>
                </a:moveTo>
                <a:lnTo>
                  <a:pt x="775078" y="0"/>
                </a:lnTo>
                <a:lnTo>
                  <a:pt x="775078" y="775078"/>
                </a:lnTo>
                <a:lnTo>
                  <a:pt x="0" y="775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765297" y="8311371"/>
            <a:ext cx="804377" cy="804377"/>
          </a:xfrm>
          <a:custGeom>
            <a:avLst/>
            <a:gdLst/>
            <a:ahLst/>
            <a:cxnLst/>
            <a:rect r="r" b="b" t="t" l="l"/>
            <a:pathLst>
              <a:path h="804377" w="804377">
                <a:moveTo>
                  <a:pt x="0" y="0"/>
                </a:moveTo>
                <a:lnTo>
                  <a:pt x="804376" y="0"/>
                </a:lnTo>
                <a:lnTo>
                  <a:pt x="804376" y="804377"/>
                </a:lnTo>
                <a:lnTo>
                  <a:pt x="0" y="8043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055887" y="7090397"/>
            <a:ext cx="717722" cy="717722"/>
          </a:xfrm>
          <a:custGeom>
            <a:avLst/>
            <a:gdLst/>
            <a:ahLst/>
            <a:cxnLst/>
            <a:rect r="r" b="b" t="t" l="l"/>
            <a:pathLst>
              <a:path h="717722" w="717722">
                <a:moveTo>
                  <a:pt x="0" y="0"/>
                </a:moveTo>
                <a:lnTo>
                  <a:pt x="717722" y="0"/>
                </a:lnTo>
                <a:lnTo>
                  <a:pt x="717722" y="717723"/>
                </a:lnTo>
                <a:lnTo>
                  <a:pt x="0" y="717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993498" y="5064820"/>
            <a:ext cx="780112" cy="780112"/>
          </a:xfrm>
          <a:custGeom>
            <a:avLst/>
            <a:gdLst/>
            <a:ahLst/>
            <a:cxnLst/>
            <a:rect r="r" b="b" t="t" l="l"/>
            <a:pathLst>
              <a:path h="780112" w="780112">
                <a:moveTo>
                  <a:pt x="0" y="0"/>
                </a:moveTo>
                <a:lnTo>
                  <a:pt x="780111" y="0"/>
                </a:lnTo>
                <a:lnTo>
                  <a:pt x="780111" y="780112"/>
                </a:lnTo>
                <a:lnTo>
                  <a:pt x="0" y="780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439553" y="3591642"/>
            <a:ext cx="804377" cy="804377"/>
          </a:xfrm>
          <a:custGeom>
            <a:avLst/>
            <a:gdLst/>
            <a:ahLst/>
            <a:cxnLst/>
            <a:rect r="r" b="b" t="t" l="l"/>
            <a:pathLst>
              <a:path h="804377" w="804377">
                <a:moveTo>
                  <a:pt x="0" y="0"/>
                </a:moveTo>
                <a:lnTo>
                  <a:pt x="804377" y="0"/>
                </a:lnTo>
                <a:lnTo>
                  <a:pt x="804377" y="804377"/>
                </a:lnTo>
                <a:lnTo>
                  <a:pt x="0" y="804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597209" y="3620941"/>
            <a:ext cx="775078" cy="775078"/>
          </a:xfrm>
          <a:custGeom>
            <a:avLst/>
            <a:gdLst/>
            <a:ahLst/>
            <a:cxnLst/>
            <a:rect r="r" b="b" t="t" l="l"/>
            <a:pathLst>
              <a:path h="775078" w="775078">
                <a:moveTo>
                  <a:pt x="0" y="0"/>
                </a:moveTo>
                <a:lnTo>
                  <a:pt x="775078" y="0"/>
                </a:lnTo>
                <a:lnTo>
                  <a:pt x="775078" y="775078"/>
                </a:lnTo>
                <a:lnTo>
                  <a:pt x="0" y="775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028021" y="5019804"/>
            <a:ext cx="804377" cy="804377"/>
          </a:xfrm>
          <a:custGeom>
            <a:avLst/>
            <a:gdLst/>
            <a:ahLst/>
            <a:cxnLst/>
            <a:rect r="r" b="b" t="t" l="l"/>
            <a:pathLst>
              <a:path h="804377" w="804377">
                <a:moveTo>
                  <a:pt x="0" y="0"/>
                </a:moveTo>
                <a:lnTo>
                  <a:pt x="804377" y="0"/>
                </a:lnTo>
                <a:lnTo>
                  <a:pt x="804377" y="804377"/>
                </a:lnTo>
                <a:lnTo>
                  <a:pt x="0" y="8043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028021" y="7005876"/>
            <a:ext cx="923961" cy="915876"/>
          </a:xfrm>
          <a:custGeom>
            <a:avLst/>
            <a:gdLst/>
            <a:ahLst/>
            <a:cxnLst/>
            <a:rect r="r" b="b" t="t" l="l"/>
            <a:pathLst>
              <a:path h="915876" w="923961">
                <a:moveTo>
                  <a:pt x="0" y="0"/>
                </a:moveTo>
                <a:lnTo>
                  <a:pt x="923961" y="0"/>
                </a:lnTo>
                <a:lnTo>
                  <a:pt x="923961" y="915876"/>
                </a:lnTo>
                <a:lnTo>
                  <a:pt x="0" y="9158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909787" y="2682314"/>
            <a:ext cx="6218547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92828"/>
                </a:solidFill>
                <a:latin typeface="Alice"/>
              </a:rPr>
              <a:t>One can explore more advanced recommendation algorithms like collaborative filtering, content-based filtering, or hybrid methods to enhance the personalization aspect.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09787" y="4167887"/>
            <a:ext cx="6218547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92828"/>
                </a:solidFill>
                <a:latin typeface="Alice"/>
              </a:rPr>
              <a:t>If the system isn't already doing so, you can work on making recommendations in real-time. This could involve incorporating user behavior and preferences as they change over time.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09787" y="5650013"/>
            <a:ext cx="6218547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92828"/>
                </a:solidFill>
                <a:latin typeface="Alice"/>
              </a:rPr>
              <a:t>Integrating other types of data, such as images and reviews, can enhance recommendation accuracy. Future developments might involve using deep learning techniques for image-based recommendations.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09787" y="7102482"/>
            <a:ext cx="6218547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292828"/>
                </a:solidFill>
                <a:latin typeface="Alice"/>
              </a:rPr>
              <a:t>Scaling the system to handle a larger user base and a more extensive product catalog. This might involve optimizing algorithms and using distributed computing resources</a:t>
            </a:r>
          </a:p>
          <a:p>
            <a:pPr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909787" y="8554951"/>
            <a:ext cx="6218547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92828"/>
                </a:solidFill>
                <a:latin typeface="Alice"/>
              </a:rPr>
              <a:t>Implementing and fine-tuning recommendation algorithms through A/B testing to understand their impact on user engagement and conversion rates.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09787" y="2334085"/>
            <a:ext cx="28645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6801C"/>
                </a:solidFill>
                <a:latin typeface="Alice Bold"/>
              </a:rPr>
              <a:t>Personalization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09787" y="3796338"/>
            <a:ext cx="436295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6801C"/>
                </a:solidFill>
                <a:latin typeface="Alice Bold"/>
              </a:rPr>
              <a:t>Real Time  Recommendations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09787" y="5279763"/>
            <a:ext cx="31092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6801C"/>
                </a:solidFill>
                <a:latin typeface="Alice Bold"/>
              </a:rPr>
              <a:t>Multimodal Data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09787" y="6761888"/>
            <a:ext cx="31092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6801C"/>
                </a:solidFill>
                <a:latin typeface="Alice Bold"/>
              </a:rPr>
              <a:t>Scalability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909787" y="8214357"/>
            <a:ext cx="36208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6801C"/>
                </a:solidFill>
                <a:latin typeface="Alice Bold"/>
              </a:rPr>
              <a:t>A/B testing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07405"/>
            <a:ext cx="5726439" cy="5755215"/>
          </a:xfrm>
          <a:custGeom>
            <a:avLst/>
            <a:gdLst/>
            <a:ahLst/>
            <a:cxnLst/>
            <a:rect r="r" b="b" t="t" l="l"/>
            <a:pathLst>
              <a:path h="5755215" w="5726439">
                <a:moveTo>
                  <a:pt x="0" y="0"/>
                </a:moveTo>
                <a:lnTo>
                  <a:pt x="5726439" y="0"/>
                </a:lnTo>
                <a:lnTo>
                  <a:pt x="5726439" y="5755215"/>
                </a:lnTo>
                <a:lnTo>
                  <a:pt x="0" y="575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28501" y="5550480"/>
            <a:ext cx="382056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92828"/>
                </a:solidFill>
                <a:latin typeface="Alice Bold"/>
              </a:rPr>
              <a:t>Recommender systems may struggle to provide accurate recommendations for new users or new products because they lack historical data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99341" y="4801921"/>
            <a:ext cx="881185" cy="88118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98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499341" y="7082569"/>
            <a:ext cx="881185" cy="88118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97039" y="4801921"/>
            <a:ext cx="881185" cy="88118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98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497039" y="7082569"/>
            <a:ext cx="881185" cy="88118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403247" y="2593543"/>
            <a:ext cx="977346" cy="813862"/>
          </a:xfrm>
          <a:custGeom>
            <a:avLst/>
            <a:gdLst/>
            <a:ahLst/>
            <a:cxnLst/>
            <a:rect r="r" b="b" t="t" l="l"/>
            <a:pathLst>
              <a:path h="813862" w="977346">
                <a:moveTo>
                  <a:pt x="0" y="0"/>
                </a:moveTo>
                <a:lnTo>
                  <a:pt x="977345" y="0"/>
                </a:lnTo>
                <a:lnTo>
                  <a:pt x="977345" y="813862"/>
                </a:lnTo>
                <a:lnTo>
                  <a:pt x="0" y="813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79453" y="7504512"/>
            <a:ext cx="918485" cy="918485"/>
          </a:xfrm>
          <a:custGeom>
            <a:avLst/>
            <a:gdLst/>
            <a:ahLst/>
            <a:cxnLst/>
            <a:rect r="r" b="b" t="t" l="l"/>
            <a:pathLst>
              <a:path h="918485" w="918485">
                <a:moveTo>
                  <a:pt x="0" y="0"/>
                </a:moveTo>
                <a:lnTo>
                  <a:pt x="918485" y="0"/>
                </a:lnTo>
                <a:lnTo>
                  <a:pt x="918485" y="918485"/>
                </a:lnTo>
                <a:lnTo>
                  <a:pt x="0" y="918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960629" y="4006028"/>
            <a:ext cx="1094810" cy="1248917"/>
          </a:xfrm>
          <a:custGeom>
            <a:avLst/>
            <a:gdLst/>
            <a:ahLst/>
            <a:cxnLst/>
            <a:rect r="r" b="b" t="t" l="l"/>
            <a:pathLst>
              <a:path h="1248917" w="1094810">
                <a:moveTo>
                  <a:pt x="0" y="0"/>
                </a:moveTo>
                <a:lnTo>
                  <a:pt x="1094810" y="0"/>
                </a:lnTo>
                <a:lnTo>
                  <a:pt x="1094810" y="1248917"/>
                </a:lnTo>
                <a:lnTo>
                  <a:pt x="0" y="1248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36508" y="4088924"/>
            <a:ext cx="1404374" cy="1083124"/>
          </a:xfrm>
          <a:custGeom>
            <a:avLst/>
            <a:gdLst/>
            <a:ahLst/>
            <a:cxnLst/>
            <a:rect r="r" b="b" t="t" l="l"/>
            <a:pathLst>
              <a:path h="1083124" w="1404374">
                <a:moveTo>
                  <a:pt x="0" y="0"/>
                </a:moveTo>
                <a:lnTo>
                  <a:pt x="1404375" y="0"/>
                </a:lnTo>
                <a:lnTo>
                  <a:pt x="1404375" y="1083124"/>
                </a:lnTo>
                <a:lnTo>
                  <a:pt x="0" y="1083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60629" y="7271857"/>
            <a:ext cx="1185031" cy="1383794"/>
          </a:xfrm>
          <a:custGeom>
            <a:avLst/>
            <a:gdLst/>
            <a:ahLst/>
            <a:cxnLst/>
            <a:rect r="r" b="b" t="t" l="l"/>
            <a:pathLst>
              <a:path h="1383794" w="1185031">
                <a:moveTo>
                  <a:pt x="0" y="0"/>
                </a:moveTo>
                <a:lnTo>
                  <a:pt x="1185031" y="0"/>
                </a:lnTo>
                <a:lnTo>
                  <a:pt x="1185031" y="1383795"/>
                </a:lnTo>
                <a:lnTo>
                  <a:pt x="0" y="13837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135087" y="832535"/>
            <a:ext cx="1001782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D6801C"/>
                </a:solidFill>
                <a:latin typeface="Alice Bold"/>
              </a:rPr>
              <a:t>Limitations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50669" y="2312019"/>
            <a:ext cx="9366747" cy="1710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5"/>
              </a:lnSpc>
              <a:spcBef>
                <a:spcPct val="0"/>
              </a:spcBef>
            </a:pPr>
            <a:r>
              <a:rPr lang="en-US" sz="2418">
                <a:solidFill>
                  <a:srgbClr val="292828"/>
                </a:solidFill>
                <a:latin typeface="Alice Bold"/>
              </a:rPr>
              <a:t>Challenges include data privacy concerns, algorithmic bias, overfitting, and scalability issues. Striking a balance between personalization and serendipity while ensuring ethical compliance is pivotal.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38968" y="4744771"/>
            <a:ext cx="3273369" cy="39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2"/>
              </a:lnSpc>
              <a:spcBef>
                <a:spcPct val="0"/>
              </a:spcBef>
            </a:pPr>
            <a:r>
              <a:rPr lang="en-US" sz="2302">
                <a:solidFill>
                  <a:srgbClr val="D6801C"/>
                </a:solidFill>
                <a:latin typeface="Alice Bold"/>
              </a:rPr>
              <a:t>Cold Start Problem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78778" y="7024261"/>
            <a:ext cx="2024951" cy="39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2"/>
              </a:lnSpc>
              <a:spcBef>
                <a:spcPct val="0"/>
              </a:spcBef>
            </a:pPr>
            <a:r>
              <a:rPr lang="en-US" sz="2302">
                <a:solidFill>
                  <a:srgbClr val="D6801C"/>
                </a:solidFill>
                <a:latin typeface="Alice Bold"/>
              </a:rPr>
              <a:t>Privacy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13480" y="7960327"/>
            <a:ext cx="382056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92828"/>
                </a:solidFill>
                <a:latin typeface="Alice Bold"/>
              </a:rPr>
              <a:t>Collecting and storing user data for recommendation can raise privacy concerns. Ensuring data privacy and compliance with regulations like GDPR is essential.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96376" y="4773319"/>
            <a:ext cx="2024951" cy="39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2"/>
              </a:lnSpc>
              <a:spcBef>
                <a:spcPct val="0"/>
              </a:spcBef>
            </a:pPr>
            <a:r>
              <a:rPr lang="en-US" sz="2302">
                <a:solidFill>
                  <a:srgbClr val="D6801C"/>
                </a:solidFill>
                <a:latin typeface="Alice Bold"/>
              </a:rPr>
              <a:t>Data Quality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96376" y="5550480"/>
            <a:ext cx="382056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92828"/>
                </a:solidFill>
                <a:latin typeface="Alice Bold"/>
              </a:rPr>
              <a:t>The quality of recommendations heavily depends on the quality of the data. Inaccurate or biased data can lead to poor recommendations.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96376" y="7024261"/>
            <a:ext cx="3306370" cy="39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2"/>
              </a:lnSpc>
              <a:spcBef>
                <a:spcPct val="0"/>
              </a:spcBef>
            </a:pPr>
            <a:r>
              <a:rPr lang="en-US" sz="2302">
                <a:solidFill>
                  <a:srgbClr val="D6801C"/>
                </a:solidFill>
                <a:latin typeface="Alice Bold"/>
              </a:rPr>
              <a:t>Diversity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13876" y="7915275"/>
            <a:ext cx="382056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92828"/>
                </a:solidFill>
                <a:latin typeface="Alice Bold"/>
              </a:rPr>
              <a:t>Recommender systems can sometimes create filter bubbles, where users are only exposed to a narrow range of products. Ensuring diversity in recommendations can be a challenge.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5771" y="2324100"/>
            <a:ext cx="20930696" cy="8662536"/>
            <a:chOff x="0" y="0"/>
            <a:chExt cx="5512611" cy="2281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2611" cy="2281491"/>
            </a:xfrm>
            <a:custGeom>
              <a:avLst/>
              <a:gdLst/>
              <a:ahLst/>
              <a:cxnLst/>
              <a:rect r="r" b="b" t="t" l="l"/>
              <a:pathLst>
                <a:path h="2281491" w="5512611">
                  <a:moveTo>
                    <a:pt x="0" y="0"/>
                  </a:moveTo>
                  <a:lnTo>
                    <a:pt x="5512611" y="0"/>
                  </a:lnTo>
                  <a:lnTo>
                    <a:pt x="5512611" y="2281491"/>
                  </a:lnTo>
                  <a:lnTo>
                    <a:pt x="0" y="2281491"/>
                  </a:ln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26613"/>
            <a:ext cx="16230600" cy="7860024"/>
            <a:chOff x="0" y="0"/>
            <a:chExt cx="4274726" cy="2070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070130"/>
            </a:xfrm>
            <a:custGeom>
              <a:avLst/>
              <a:gdLst/>
              <a:ahLst/>
              <a:cxnLst/>
              <a:rect r="r" b="b" t="t" l="l"/>
              <a:pathLst>
                <a:path h="2070130" w="4274726">
                  <a:moveTo>
                    <a:pt x="35298" y="0"/>
                  </a:moveTo>
                  <a:lnTo>
                    <a:pt x="4239428" y="0"/>
                  </a:lnTo>
                  <a:cubicBezTo>
                    <a:pt x="4248790" y="0"/>
                    <a:pt x="4257768" y="3719"/>
                    <a:pt x="4264387" y="10338"/>
                  </a:cubicBezTo>
                  <a:cubicBezTo>
                    <a:pt x="4271007" y="16958"/>
                    <a:pt x="4274726" y="25936"/>
                    <a:pt x="4274726" y="35298"/>
                  </a:cubicBezTo>
                  <a:lnTo>
                    <a:pt x="4274726" y="2034832"/>
                  </a:lnTo>
                  <a:cubicBezTo>
                    <a:pt x="4274726" y="2044193"/>
                    <a:pt x="4271007" y="2053172"/>
                    <a:pt x="4264387" y="2059791"/>
                  </a:cubicBezTo>
                  <a:cubicBezTo>
                    <a:pt x="4257768" y="2066411"/>
                    <a:pt x="4248790" y="2070130"/>
                    <a:pt x="4239428" y="2070130"/>
                  </a:cubicBezTo>
                  <a:lnTo>
                    <a:pt x="35298" y="2070130"/>
                  </a:lnTo>
                  <a:cubicBezTo>
                    <a:pt x="25936" y="2070130"/>
                    <a:pt x="16958" y="2066411"/>
                    <a:pt x="10338" y="2059791"/>
                  </a:cubicBezTo>
                  <a:cubicBezTo>
                    <a:pt x="3719" y="2053172"/>
                    <a:pt x="0" y="2044193"/>
                    <a:pt x="0" y="2034832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542003"/>
            </a:solidFill>
            <a:ln w="247650">
              <a:solidFill>
                <a:srgbClr val="FFFFFF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44950" y="-981075"/>
            <a:ext cx="2864398" cy="286439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C4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58243" y="451124"/>
            <a:ext cx="603155" cy="6031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4200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047633" y="1277496"/>
            <a:ext cx="827529" cy="8275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273661" y="4018620"/>
            <a:ext cx="11740677" cy="5444946"/>
          </a:xfrm>
          <a:custGeom>
            <a:avLst/>
            <a:gdLst/>
            <a:ahLst/>
            <a:cxnLst/>
            <a:rect r="r" b="b" t="t" l="l"/>
            <a:pathLst>
              <a:path h="5444946" w="11740677">
                <a:moveTo>
                  <a:pt x="0" y="0"/>
                </a:moveTo>
                <a:lnTo>
                  <a:pt x="11740678" y="0"/>
                </a:lnTo>
                <a:lnTo>
                  <a:pt x="11740678" y="5444946"/>
                </a:lnTo>
                <a:lnTo>
                  <a:pt x="0" y="544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51" r="0" b="-245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837739" y="1009650"/>
            <a:ext cx="1061252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6685">
                <a:solidFill>
                  <a:srgbClr val="D6801C"/>
                </a:solidFill>
                <a:latin typeface="Alice Bold"/>
              </a:rPr>
              <a:t> Block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-11949" t="0" r="-1194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4546" y="4659490"/>
            <a:ext cx="597033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16"/>
              </a:lnSpc>
            </a:pPr>
            <a:r>
              <a:rPr lang="en-US" sz="8096">
                <a:solidFill>
                  <a:srgbClr val="000000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DAFr-ZqAfzQ</dc:identifier>
  <dcterms:modified xsi:type="dcterms:W3CDTF">2011-08-01T06:04:30Z</dcterms:modified>
  <cp:revision>1</cp:revision>
  <dc:title>Flipkart Grid 5.0 J926 submission</dc:title>
</cp:coreProperties>
</file>